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0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303" r:id="rId3"/>
    <p:sldId id="308" r:id="rId4"/>
    <p:sldId id="265" r:id="rId5"/>
    <p:sldId id="290" r:id="rId6"/>
    <p:sldId id="262" r:id="rId7"/>
    <p:sldId id="264" r:id="rId8"/>
    <p:sldId id="263" r:id="rId9"/>
    <p:sldId id="271" r:id="rId10"/>
    <p:sldId id="276" r:id="rId11"/>
    <p:sldId id="278" r:id="rId12"/>
    <p:sldId id="297" r:id="rId13"/>
    <p:sldId id="296" r:id="rId14"/>
    <p:sldId id="298" r:id="rId15"/>
    <p:sldId id="314" r:id="rId16"/>
    <p:sldId id="315" r:id="rId17"/>
    <p:sldId id="283" r:id="rId18"/>
    <p:sldId id="316" r:id="rId19"/>
    <p:sldId id="282" r:id="rId20"/>
    <p:sldId id="277" r:id="rId21"/>
    <p:sldId id="304" r:id="rId22"/>
    <p:sldId id="281" r:id="rId23"/>
    <p:sldId id="295" r:id="rId24"/>
    <p:sldId id="287" r:id="rId25"/>
    <p:sldId id="309" r:id="rId26"/>
    <p:sldId id="311" r:id="rId27"/>
    <p:sldId id="306" r:id="rId28"/>
    <p:sldId id="313" r:id="rId29"/>
    <p:sldId id="312" r:id="rId30"/>
    <p:sldId id="305" r:id="rId31"/>
    <p:sldId id="307" r:id="rId32"/>
    <p:sldId id="310" r:id="rId33"/>
    <p:sldId id="288" r:id="rId34"/>
    <p:sldId id="299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03"/>
            <p14:sldId id="308"/>
            <p14:sldId id="265"/>
            <p14:sldId id="290"/>
            <p14:sldId id="262"/>
            <p14:sldId id="264"/>
            <p14:sldId id="263"/>
            <p14:sldId id="271"/>
            <p14:sldId id="276"/>
            <p14:sldId id="278"/>
            <p14:sldId id="297"/>
            <p14:sldId id="296"/>
            <p14:sldId id="298"/>
            <p14:sldId id="314"/>
            <p14:sldId id="315"/>
            <p14:sldId id="283"/>
            <p14:sldId id="316"/>
            <p14:sldId id="282"/>
            <p14:sldId id="277"/>
            <p14:sldId id="304"/>
            <p14:sldId id="281"/>
            <p14:sldId id="295"/>
            <p14:sldId id="287"/>
            <p14:sldId id="309"/>
            <p14:sldId id="311"/>
            <p14:sldId id="306"/>
            <p14:sldId id="313"/>
            <p14:sldId id="312"/>
            <p14:sldId id="305"/>
            <p14:sldId id="307"/>
            <p14:sldId id="310"/>
            <p14:sldId id="288"/>
            <p14:sldId id="299"/>
            <p14:sldId id="30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7809" autoAdjust="0"/>
  </p:normalViewPr>
  <p:slideViewPr>
    <p:cSldViewPr>
      <p:cViewPr>
        <p:scale>
          <a:sx n="120" d="100"/>
          <a:sy n="120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4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leton.com/en/" TargetMode="External"/><Relationship Id="rId3" Type="http://schemas.openxmlformats.org/officeDocument/2006/relationships/tags" Target="../tags/tag76.xml"/><Relationship Id="rId7" Type="http://schemas.openxmlformats.org/officeDocument/2006/relationships/hyperlink" Target="https://freesound.org/search/?q=do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hyperlink" Target="https://cloud.google.com/text-to-speech/?utm_source=google&amp;utm_medium=cpc&amp;utm_campaign=emea-gb-all-en-dr-bkws-all-all-trial-e-gcp-1011340&amp;utm_content=text-ad-none-any-DEV_c-CRE_574683248825-ADGP_Hybrid%20|%20BKWS%20-%20EXA%20|%20Txt%20~%20AI%20%26%20ML%20~%20Text-to-Speech#v4-KWID_43700072717395151-aud-606988877734:kwd-838047923731-userloc_1006565&amp;utm_term=KW_google cloud text-to-speech-NET_g-PLAC_&amp;gclid=Cj0KCQjwpeaYBhDXARIsAEzItbG4N-M8T-5OPUG2PYuNARFEcfmbi8rexhD-iTewpewPLBu6HQ4H0rIaAl3SEALw_wcB&amp;gclsrc=aw.ds" TargetMode="External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goldwav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1.xml"/><Relationship Id="rId7" Type="http://schemas.openxmlformats.org/officeDocument/2006/relationships/hyperlink" Target="https://gts-app-5fdd78ff9026.herokuapp.com/" TargetMode="Externa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hyperlink" Target="https://www.greening-the-spark.com/" TargetMode="External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4.xml"/><Relationship Id="rId7" Type="http://schemas.openxmlformats.org/officeDocument/2006/relationships/hyperlink" Target="https://www.greening-the-spark.com/2023/05/14/magpi-does-gts/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hyperlink" Target="https://www.greening-the-spark.com/2023/04/03/hackspace-does-gts/" TargetMode="Externa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11760" y="1091932"/>
            <a:ext cx="5077544" cy="2127225"/>
          </a:xfrm>
        </p:spPr>
        <p:txBody>
          <a:bodyPr/>
          <a:lstStyle/>
          <a:p>
            <a:r>
              <a:rPr lang="en-US" dirty="0" smtClean="0"/>
              <a:t>Greening the Spark</a:t>
            </a:r>
            <a:br>
              <a:rPr lang="en-US" dirty="0" smtClean="0"/>
            </a:br>
            <a:r>
              <a:rPr lang="en-US" sz="1200" dirty="0">
                <a:solidFill>
                  <a:srgbClr val="0070C0"/>
                </a:solidFill>
              </a:rPr>
              <a:t>#</a:t>
            </a:r>
            <a:r>
              <a:rPr lang="en-US" sz="1200" dirty="0" smtClean="0">
                <a:solidFill>
                  <a:srgbClr val="0070C0"/>
                </a:solidFill>
              </a:rPr>
              <a:t> ONE LINE AT A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cap="none" dirty="0" smtClean="0"/>
              <a:t>a hands-on model for museums</a:t>
            </a:r>
            <a:endParaRPr lang="en-US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499992" y="5013176"/>
            <a:ext cx="36004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resentation for </a:t>
            </a:r>
            <a:r>
              <a:rPr lang="en-US" sz="2400" dirty="0" err="1" smtClean="0">
                <a:latin typeface="+mn-lt"/>
              </a:rPr>
              <a:t>BrightonPy</a:t>
            </a:r>
            <a:endParaRPr lang="en-US" sz="2400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Silicon Brighton</a:t>
            </a:r>
            <a:endParaRPr lang="en-US" sz="2400" i="1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by Carl Nicholson</a:t>
            </a:r>
          </a:p>
          <a:p>
            <a:r>
              <a:rPr lang="en-US" sz="2400" dirty="0" smtClean="0">
                <a:latin typeface="+mn-lt"/>
              </a:rPr>
              <a:t>8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February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2024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6762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8373880" cy="4599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972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  <p:pic>
        <p:nvPicPr>
          <p:cNvPr id="1027" name="Picture 3" descr="D:\Projects\Greening the Spark\Documentation\Overview Presentation\represeantati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6"/>
            <a:ext cx="3825724" cy="52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6845796" y="1459477"/>
            <a:ext cx="979487" cy="504056"/>
          </a:xfrm>
          <a:prstGeom prst="borderCallout1">
            <a:avLst>
              <a:gd name="adj1" fmla="val 41451"/>
              <a:gd name="adj2" fmla="val -63"/>
              <a:gd name="adj3" fmla="val 115229"/>
              <a:gd name="adj4" fmla="val -44154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Sun lamp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6831483" y="4437112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17114"/>
              <a:gd name="adj4" fmla="val -29436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Model wind turbines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6845796" y="2902286"/>
            <a:ext cx="1008112" cy="670729"/>
          </a:xfrm>
          <a:prstGeom prst="borderCallout1">
            <a:avLst>
              <a:gd name="adj1" fmla="val 41451"/>
              <a:gd name="adj2" fmla="val -63"/>
              <a:gd name="adj3" fmla="val 216951"/>
              <a:gd name="adj4" fmla="val -31100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Background wind and solar farm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6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Greening the Spark\Documentation\Presentations\landscap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73" y="1619577"/>
            <a:ext cx="4494827" cy="48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ayout and theming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9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7098065" y="1736543"/>
            <a:ext cx="1326604" cy="529364"/>
          </a:xfrm>
          <a:prstGeom prst="borderCallout1">
            <a:avLst>
              <a:gd name="adj1" fmla="val 41451"/>
              <a:gd name="adj2" fmla="val -63"/>
              <a:gd name="adj3" fmla="val 73172"/>
              <a:gd name="adj4" fmla="val -14186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Pumped hydro electric storage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899592" y="2354315"/>
            <a:ext cx="1152771" cy="504056"/>
          </a:xfrm>
          <a:prstGeom prst="borderCallout1">
            <a:avLst>
              <a:gd name="adj1" fmla="val 47761"/>
              <a:gd name="adj2" fmla="val 100641"/>
              <a:gd name="adj3" fmla="val 93144"/>
              <a:gd name="adj4" fmla="val 22906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Fossil fuels power station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098065" y="2754702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14124"/>
              <a:gd name="adj4" fmla="val -11650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Nuclear power station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899592" y="3317034"/>
            <a:ext cx="1152771" cy="504056"/>
          </a:xfrm>
          <a:prstGeom prst="borderCallout1">
            <a:avLst>
              <a:gd name="adj1" fmla="val 47761"/>
              <a:gd name="adj2" fmla="val 101331"/>
              <a:gd name="adj3" fmla="val 19004"/>
              <a:gd name="adj4" fmla="val 25803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Consumer demand</a:t>
            </a:r>
            <a:endParaRPr lang="en-GB" sz="1200" dirty="0"/>
          </a:p>
        </p:txBody>
      </p:sp>
      <p:sp>
        <p:nvSpPr>
          <p:cNvPr id="12" name="Line Callout 1 11"/>
          <p:cNvSpPr/>
          <p:nvPr/>
        </p:nvSpPr>
        <p:spPr>
          <a:xfrm>
            <a:off x="899592" y="5242472"/>
            <a:ext cx="1152771" cy="504056"/>
          </a:xfrm>
          <a:prstGeom prst="borderCallout1">
            <a:avLst>
              <a:gd name="adj1" fmla="val 50916"/>
              <a:gd name="adj2" fmla="val 100641"/>
              <a:gd name="adj3" fmla="val -171870"/>
              <a:gd name="adj4" fmla="val 28562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Battery storage</a:t>
            </a:r>
            <a:endParaRPr lang="en-GB" sz="1200" dirty="0"/>
          </a:p>
        </p:txBody>
      </p:sp>
      <p:sp>
        <p:nvSpPr>
          <p:cNvPr id="13" name="Line Callout 1 12"/>
          <p:cNvSpPr/>
          <p:nvPr/>
        </p:nvSpPr>
        <p:spPr>
          <a:xfrm>
            <a:off x="7098065" y="5733256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92997"/>
              <a:gd name="adj4" fmla="val -8891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Operator control panel</a:t>
            </a:r>
            <a:endParaRPr lang="en-GB" sz="1200" dirty="0"/>
          </a:p>
        </p:txBody>
      </p:sp>
      <p:sp>
        <p:nvSpPr>
          <p:cNvPr id="14" name="Line Callout 1 13"/>
          <p:cNvSpPr/>
          <p:nvPr/>
        </p:nvSpPr>
        <p:spPr>
          <a:xfrm>
            <a:off x="7098065" y="4740404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66180"/>
              <a:gd name="adj4" fmla="val -10684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Solar farm</a:t>
            </a:r>
            <a:endParaRPr lang="en-GB" sz="1200" dirty="0"/>
          </a:p>
        </p:txBody>
      </p:sp>
      <p:sp>
        <p:nvSpPr>
          <p:cNvPr id="15" name="Line Callout 1 14"/>
          <p:cNvSpPr/>
          <p:nvPr/>
        </p:nvSpPr>
        <p:spPr>
          <a:xfrm>
            <a:off x="899592" y="4279753"/>
            <a:ext cx="1152771" cy="504056"/>
          </a:xfrm>
          <a:prstGeom prst="borderCallout1">
            <a:avLst>
              <a:gd name="adj1" fmla="val 49338"/>
              <a:gd name="adj2" fmla="val 102021"/>
              <a:gd name="adj3" fmla="val 30045"/>
              <a:gd name="adj4" fmla="val 175265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Fossil fuels power station</a:t>
            </a:r>
            <a:endParaRPr lang="en-GB" sz="1200" dirty="0"/>
          </a:p>
        </p:txBody>
      </p:sp>
      <p:sp>
        <p:nvSpPr>
          <p:cNvPr id="16" name="Line Callout 1 15"/>
          <p:cNvSpPr/>
          <p:nvPr/>
        </p:nvSpPr>
        <p:spPr>
          <a:xfrm>
            <a:off x="899592" y="6205192"/>
            <a:ext cx="1152771" cy="504056"/>
          </a:xfrm>
          <a:prstGeom prst="borderCallout1">
            <a:avLst>
              <a:gd name="adj1" fmla="val 47761"/>
              <a:gd name="adj2" fmla="val 102021"/>
              <a:gd name="adj3" fmla="val -107193"/>
              <a:gd name="adj4" fmla="val 242861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and visitor control panels</a:t>
            </a:r>
            <a:endParaRPr lang="en-GB" sz="1200" dirty="0"/>
          </a:p>
        </p:txBody>
      </p:sp>
      <p:sp>
        <p:nvSpPr>
          <p:cNvPr id="17" name="Line Callout 1 16"/>
          <p:cNvSpPr/>
          <p:nvPr/>
        </p:nvSpPr>
        <p:spPr>
          <a:xfrm>
            <a:off x="7098065" y="3747553"/>
            <a:ext cx="1152771" cy="504056"/>
          </a:xfrm>
          <a:prstGeom prst="borderCallout1">
            <a:avLst>
              <a:gd name="adj1" fmla="val 41451"/>
              <a:gd name="adj2" fmla="val -63"/>
              <a:gd name="adj3" fmla="val -36208"/>
              <a:gd name="adj4" fmla="val -11098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Signage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040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Visitor experience: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/>
              <a:t>Exhibit mode: </a:t>
            </a:r>
            <a:endParaRPr lang="en-US" sz="1900" dirty="0" smtClean="0"/>
          </a:p>
          <a:p>
            <a:pPr marL="742950" lvl="2" indent="-342900"/>
            <a:r>
              <a:rPr lang="en-US" sz="1500" dirty="0" smtClean="0"/>
              <a:t>Real time </a:t>
            </a:r>
            <a:r>
              <a:rPr lang="en-US" sz="1500" dirty="0"/>
              <a:t>autonomous </a:t>
            </a:r>
            <a:r>
              <a:rPr lang="en-US" sz="1500" dirty="0" smtClean="0"/>
              <a:t>operation (SMS, NRMS)</a:t>
            </a:r>
          </a:p>
          <a:p>
            <a:pPr marL="742950" lvl="2" indent="-342900"/>
            <a:r>
              <a:rPr lang="en-US" sz="1500" dirty="0" smtClean="0"/>
              <a:t>Infra red trip</a:t>
            </a:r>
            <a:endParaRPr lang="en-US" sz="15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 smtClean="0"/>
              <a:t>Game mode: </a:t>
            </a:r>
          </a:p>
          <a:p>
            <a:pPr marL="742950" lvl="2" indent="-342900"/>
            <a:r>
              <a:rPr lang="en-US" sz="1500" dirty="0" smtClean="0"/>
              <a:t>24 hours of game time in </a:t>
            </a:r>
            <a:r>
              <a:rPr lang="en-US" sz="1500" dirty="0"/>
              <a:t>5</a:t>
            </a:r>
            <a:r>
              <a:rPr lang="en-US" sz="1500" dirty="0" smtClean="0"/>
              <a:t> minutes </a:t>
            </a:r>
          </a:p>
          <a:p>
            <a:pPr marL="742950" lvl="2" indent="-342900"/>
            <a:r>
              <a:rPr lang="en-US" sz="1500" dirty="0" smtClean="0"/>
              <a:t>3 difficulty levels</a:t>
            </a:r>
          </a:p>
          <a:p>
            <a:pPr marL="742950" lvl="2" indent="-342900"/>
            <a:r>
              <a:rPr lang="en-US" sz="1500" dirty="0" smtClean="0"/>
              <a:t>“</a:t>
            </a:r>
            <a:r>
              <a:rPr lang="en-US" sz="1500" dirty="0"/>
              <a:t>S</a:t>
            </a:r>
            <a:r>
              <a:rPr lang="en-US" sz="1500" dirty="0" smtClean="0"/>
              <a:t>parks” are awarded for performance</a:t>
            </a:r>
          </a:p>
          <a:p>
            <a:pPr marL="742950" lvl="2" indent="-342900"/>
            <a:r>
              <a:rPr lang="en-US" sz="1500" dirty="0"/>
              <a:t>R</a:t>
            </a:r>
            <a:r>
              <a:rPr lang="en-US" sz="1500" dirty="0" smtClean="0"/>
              <a:t>esults posted to </a:t>
            </a:r>
            <a:r>
              <a:rPr lang="en-US" sz="1500" dirty="0"/>
              <a:t>online </a:t>
            </a:r>
            <a:r>
              <a:rPr lang="en-US" sz="1500" dirty="0" smtClean="0"/>
              <a:t>database</a:t>
            </a:r>
          </a:p>
          <a:p>
            <a:pPr marL="0" lvl="1" indent="0">
              <a:buNone/>
            </a:pPr>
            <a:endParaRPr lang="en-US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900" dirty="0" smtClean="0"/>
              <a:t>Audio provides: </a:t>
            </a:r>
            <a:endParaRPr lang="en-US" sz="1500" dirty="0" smtClean="0"/>
          </a:p>
          <a:p>
            <a:pPr marL="742950" lvl="2" indent="-342900"/>
            <a:r>
              <a:rPr lang="en-GB" sz="1500" dirty="0"/>
              <a:t>S</a:t>
            </a:r>
            <a:r>
              <a:rPr lang="en-GB" sz="1500" dirty="0" smtClean="0"/>
              <a:t>ound </a:t>
            </a:r>
            <a:r>
              <a:rPr lang="en-GB" sz="1500" dirty="0"/>
              <a:t>effects</a:t>
            </a:r>
          </a:p>
          <a:p>
            <a:pPr marL="742950" lvl="2" indent="-342900"/>
            <a:r>
              <a:rPr lang="en-GB" sz="1500" dirty="0" smtClean="0"/>
              <a:t>Background soundscape </a:t>
            </a:r>
            <a:endParaRPr lang="en-GB" sz="1500" dirty="0"/>
          </a:p>
          <a:p>
            <a:pPr marL="742950" lvl="2" indent="-342900"/>
            <a:r>
              <a:rPr lang="en-GB" sz="1500" dirty="0" smtClean="0"/>
              <a:t>Three </a:t>
            </a:r>
            <a:r>
              <a:rPr lang="en-GB" sz="1500" dirty="0"/>
              <a:t>“characters” to inform and entertain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2400" dirty="0" smtClean="0"/>
              <a:t>Staff experience:</a:t>
            </a:r>
          </a:p>
          <a:p>
            <a:r>
              <a:rPr lang="en-US" sz="1800" dirty="0" smtClean="0"/>
              <a:t>Switch on and off via the staff control panel</a:t>
            </a:r>
          </a:p>
          <a:p>
            <a:r>
              <a:rPr lang="en-US" sz="1800" dirty="0" smtClean="0"/>
              <a:t>Automatic self-tests allow for easy checking and troubleshooting </a:t>
            </a:r>
          </a:p>
          <a:p>
            <a:r>
              <a:rPr lang="en-US" sz="1800" dirty="0"/>
              <a:t>Can </a:t>
            </a:r>
            <a:r>
              <a:rPr lang="en-US" sz="1800" dirty="0" smtClean="0"/>
              <a:t>be accessed via a laptop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32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Visitor &amp; </a:t>
            </a:r>
            <a:r>
              <a:rPr lang="en-US" dirty="0"/>
              <a:t>s</a:t>
            </a:r>
            <a:r>
              <a:rPr lang="en-US" dirty="0" smtClean="0"/>
              <a:t>taff control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132856"/>
            <a:ext cx="7554416" cy="432048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Greening the Spark\Documentation\GTS V3\Presentations\visitor_control_pane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741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668344" y="1471861"/>
            <a:ext cx="1008112" cy="504056"/>
          </a:xfrm>
          <a:prstGeom prst="borderCallout1">
            <a:avLst>
              <a:gd name="adj1" fmla="val 41451"/>
              <a:gd name="adj2" fmla="val -63"/>
              <a:gd name="adj3" fmla="val 188667"/>
              <a:gd name="adj4" fmla="val -37465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Visitor Control Panel</a:t>
            </a:r>
            <a:endParaRPr lang="en-GB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7668344" y="3212976"/>
            <a:ext cx="1008112" cy="508597"/>
          </a:xfrm>
          <a:prstGeom prst="borderCallout1">
            <a:avLst>
              <a:gd name="adj1" fmla="val 41451"/>
              <a:gd name="adj2" fmla="val -63"/>
              <a:gd name="adj3" fmla="val 18775"/>
              <a:gd name="adj4" fmla="val -291837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Game number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7668344" y="4005064"/>
            <a:ext cx="1008112" cy="648072"/>
          </a:xfrm>
          <a:prstGeom prst="borderCallout1">
            <a:avLst>
              <a:gd name="adj1" fmla="val 41451"/>
              <a:gd name="adj2" fmla="val -63"/>
              <a:gd name="adj3" fmla="val -40592"/>
              <a:gd name="adj4" fmla="val -37307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Game controls &amp; info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668344" y="2348880"/>
            <a:ext cx="1008112" cy="504056"/>
          </a:xfrm>
          <a:prstGeom prst="borderCallout1">
            <a:avLst>
              <a:gd name="adj1" fmla="val 41451"/>
              <a:gd name="adj2" fmla="val -63"/>
              <a:gd name="adj3" fmla="val 171315"/>
              <a:gd name="adj4" fmla="val -19008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control panel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7668344" y="5013176"/>
            <a:ext cx="1008112" cy="504056"/>
          </a:xfrm>
          <a:prstGeom prst="borderCallout1">
            <a:avLst>
              <a:gd name="adj1" fmla="val 41451"/>
              <a:gd name="adj2" fmla="val -63"/>
              <a:gd name="adj3" fmla="val -126826"/>
              <a:gd name="adj4" fmla="val -411724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Sparks awarded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2416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ontrol panel </a:t>
            </a:r>
            <a:r>
              <a:rPr lang="en-US" dirty="0" err="1" smtClean="0"/>
              <a:t>i</a:t>
            </a:r>
            <a:r>
              <a:rPr lang="en-US" dirty="0" smtClean="0"/>
              <a:t>/f schematic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132856"/>
            <a:ext cx="7554416" cy="432048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9" y="1268760"/>
            <a:ext cx="6745556" cy="5472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3086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ontrol panel </a:t>
            </a:r>
            <a:r>
              <a:rPr lang="en-US" dirty="0" err="1" smtClean="0"/>
              <a:t>i</a:t>
            </a:r>
            <a:r>
              <a:rPr lang="en-US" dirty="0" smtClean="0"/>
              <a:t>/f actual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132856"/>
            <a:ext cx="7554416" cy="432048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Greening the Spark\Collaboration and Marketing\BrightonPy presentation\Pictures\20220604_1910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847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8112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and Control </a:t>
            </a:r>
            <a:r>
              <a:rPr lang="en-US" dirty="0"/>
              <a:t>P</a:t>
            </a:r>
            <a:r>
              <a:rPr lang="en-US" dirty="0" smtClean="0"/>
              <a:t>anel</a:t>
            </a:r>
            <a:endParaRPr lang="en-US" dirty="0"/>
          </a:p>
        </p:txBody>
      </p:sp>
      <p:pic>
        <p:nvPicPr>
          <p:cNvPr id="3" name="Picture 2" descr="D:\Projects\Greening the Spark\Documentation\20210928_1054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5"/>
            <a:ext cx="6840760" cy="52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7956376" y="1513078"/>
            <a:ext cx="1008112" cy="504056"/>
          </a:xfrm>
          <a:prstGeom prst="borderCallout1">
            <a:avLst>
              <a:gd name="adj1" fmla="val 41451"/>
              <a:gd name="adj2" fmla="val -63"/>
              <a:gd name="adj3" fmla="val 71934"/>
              <a:gd name="adj4" fmla="val -55218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Numeric </a:t>
            </a:r>
            <a:r>
              <a:rPr lang="en-GB" sz="1200" dirty="0" smtClean="0"/>
              <a:t>displays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7956376" y="2852936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52164"/>
              <a:gd name="adj4" fmla="val -180083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Power gauges</a:t>
            </a:r>
            <a:endParaRPr lang="en-GB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7956376" y="3501008"/>
            <a:ext cx="1008112" cy="504056"/>
          </a:xfrm>
          <a:prstGeom prst="borderCallout1">
            <a:avLst>
              <a:gd name="adj1" fmla="val 41451"/>
              <a:gd name="adj2" fmla="val -63"/>
              <a:gd name="adj3" fmla="val 90782"/>
              <a:gd name="adj4" fmla="val -78189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Forecast gauges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7956376" y="4437112"/>
            <a:ext cx="1008112" cy="504056"/>
          </a:xfrm>
          <a:prstGeom prst="borderCallout1">
            <a:avLst>
              <a:gd name="adj1" fmla="val 41451"/>
              <a:gd name="adj2" fmla="val -63"/>
              <a:gd name="adj3" fmla="val 280436"/>
              <a:gd name="adj4" fmla="val -358547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Control knobs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956376" y="5085184"/>
            <a:ext cx="1008112" cy="504056"/>
          </a:xfrm>
          <a:prstGeom prst="borderCallout1">
            <a:avLst>
              <a:gd name="adj1" fmla="val 41451"/>
              <a:gd name="adj2" fmla="val -63"/>
              <a:gd name="adj3" fmla="val 51908"/>
              <a:gd name="adj4" fmla="val -101748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Grid status indicators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7956376" y="5733256"/>
            <a:ext cx="1008112" cy="504056"/>
          </a:xfrm>
          <a:prstGeom prst="borderCallout1">
            <a:avLst>
              <a:gd name="adj1" fmla="val 41451"/>
              <a:gd name="adj2" fmla="val -63"/>
              <a:gd name="adj3" fmla="val 43662"/>
              <a:gd name="adj4" fmla="val -94602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Storage status indicators</a:t>
            </a:r>
            <a:endParaRPr lang="en-GB" sz="1200" dirty="0"/>
          </a:p>
        </p:txBody>
      </p:sp>
      <p:sp>
        <p:nvSpPr>
          <p:cNvPr id="12" name="Line Callout 1 11"/>
          <p:cNvSpPr/>
          <p:nvPr/>
        </p:nvSpPr>
        <p:spPr>
          <a:xfrm>
            <a:off x="7956376" y="2204864"/>
            <a:ext cx="979487" cy="504056"/>
          </a:xfrm>
          <a:prstGeom prst="borderCallout1">
            <a:avLst>
              <a:gd name="adj1" fmla="val 41451"/>
              <a:gd name="adj2" fmla="val -63"/>
              <a:gd name="adj3" fmla="val -49065"/>
              <a:gd name="adj4" fmla="val -649396"/>
            </a:avLst>
          </a:prstGeom>
          <a:ln>
            <a:tailEnd type="oval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Display selection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21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and Control </a:t>
            </a:r>
            <a:r>
              <a:rPr lang="en-US" dirty="0"/>
              <a:t>P</a:t>
            </a:r>
            <a:r>
              <a:rPr lang="en-US" dirty="0" smtClean="0"/>
              <a:t>anel</a:t>
            </a:r>
            <a:endParaRPr lang="en-US" dirty="0"/>
          </a:p>
        </p:txBody>
      </p:sp>
      <p:pic>
        <p:nvPicPr>
          <p:cNvPr id="3074" name="Picture 2" descr="D:\Greening the Spark\Collaboration and Marketing\BrightonPy presentation\Pictures\panel_bac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056784" cy="52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5333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1999" y="269632"/>
            <a:ext cx="48901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levels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game mode three difficulty levels are implemented: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easy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moderate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hard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/>
              <a:t>These affect the models in the following ways: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</a:t>
            </a:r>
            <a:r>
              <a:rPr lang="en-US" sz="2000" dirty="0" smtClean="0"/>
              <a:t>eather (wind, sun) </a:t>
            </a:r>
            <a:r>
              <a:rPr lang="en-US" sz="2000" dirty="0"/>
              <a:t>and </a:t>
            </a:r>
            <a:r>
              <a:rPr lang="en-US" sz="2000" dirty="0" smtClean="0"/>
              <a:t>consumer demand are more volatile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Forecasts are increasingly inaccurate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Storage capacity and power are reduced, making balancing the grid a more demanding task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56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Electronics technician (Oxford University research lab)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Feasibility </a:t>
            </a:r>
            <a:r>
              <a:rPr lang="en-US" sz="2200" dirty="0"/>
              <a:t>study </a:t>
            </a:r>
            <a:r>
              <a:rPr lang="en-US" sz="2200" dirty="0" smtClean="0"/>
              <a:t>Advanced Robotics Initiative </a:t>
            </a:r>
            <a:r>
              <a:rPr lang="en-US" sz="2200" dirty="0"/>
              <a:t>(WP manager operations </a:t>
            </a:r>
            <a:r>
              <a:rPr lang="en-US" sz="2200" dirty="0" smtClean="0"/>
              <a:t>concept </a:t>
            </a:r>
            <a:r>
              <a:rPr lang="en-US" sz="2200" dirty="0"/>
              <a:t>&amp; computer system - first </a:t>
            </a:r>
            <a:r>
              <a:rPr lang="en-US" sz="2200" dirty="0" smtClean="0"/>
              <a:t>AI 1989)</a:t>
            </a: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Leisure</a:t>
            </a:r>
            <a:r>
              <a:rPr lang="en-US" sz="2200" dirty="0"/>
              <a:t>: founder and technical director Cyberdrome </a:t>
            </a:r>
            <a:r>
              <a:rPr lang="en-US" sz="2200" dirty="0" smtClean="0"/>
              <a:t>Enterprises; </a:t>
            </a:r>
            <a:r>
              <a:rPr lang="en-US" sz="2200" dirty="0"/>
              <a:t>8 Crystal </a:t>
            </a:r>
            <a:r>
              <a:rPr lang="en-US" sz="2200" dirty="0" smtClean="0"/>
              <a:t>Mazes (5 UK, 2 Japan, 1 Dubai)</a:t>
            </a: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Space </a:t>
            </a:r>
            <a:r>
              <a:rPr lang="en-US" sz="2200" dirty="0"/>
              <a:t>Operations: system </a:t>
            </a:r>
            <a:r>
              <a:rPr lang="en-US" sz="2200" dirty="0" smtClean="0"/>
              <a:t>engineer, </a:t>
            </a:r>
            <a:r>
              <a:rPr lang="en-US" sz="2200" dirty="0"/>
              <a:t>simulator of the </a:t>
            </a:r>
            <a:r>
              <a:rPr lang="en-US" sz="2200" dirty="0" smtClean="0"/>
              <a:t>ISS Columbus module </a:t>
            </a:r>
            <a:r>
              <a:rPr lang="en-US" sz="2200" dirty="0"/>
              <a:t>for </a:t>
            </a:r>
            <a:r>
              <a:rPr lang="en-US" sz="2200" dirty="0" smtClean="0"/>
              <a:t>astronaut </a:t>
            </a:r>
            <a:r>
              <a:rPr lang="en-US" sz="2200" dirty="0"/>
              <a:t>and operations </a:t>
            </a:r>
            <a:r>
              <a:rPr lang="en-US" sz="2200" dirty="0" smtClean="0"/>
              <a:t>personnel training (Munich)</a:t>
            </a: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Galileo </a:t>
            </a:r>
            <a:r>
              <a:rPr lang="en-US" sz="2200" dirty="0"/>
              <a:t>GPS: </a:t>
            </a:r>
            <a:r>
              <a:rPr lang="en-US" sz="2200" dirty="0" smtClean="0"/>
              <a:t>4 years, quit </a:t>
            </a:r>
            <a:r>
              <a:rPr lang="en-US" sz="2200" dirty="0"/>
              <a:t>&amp; early </a:t>
            </a:r>
            <a:r>
              <a:rPr lang="en-US" sz="2200" dirty="0" smtClean="0"/>
              <a:t>retirement, returned </a:t>
            </a:r>
            <a:r>
              <a:rPr lang="en-US" sz="2200" dirty="0"/>
              <a:t>to UK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Climate change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+ electronics + mathematical modelling + programming + graphics +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sound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-&gt; Greening the Spark (2021)</a:t>
            </a: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20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6762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8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Three videos show the system in operation: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 smtClean="0"/>
              <a:t>Startup</a:t>
            </a:r>
            <a:endParaRPr lang="en-GB" sz="2000" dirty="0" smtClean="0"/>
          </a:p>
          <a:p>
            <a:pPr marL="400050" lvl="1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Game play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Shutdown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003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6762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849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A report is generated at the end of each game containing: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Summary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Game number, date and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Total energy generated, used and stored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Overall utilisation of each controlled energy source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Total and average costs incurred and 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produced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Comments &amp; scores for the three </a:t>
            </a:r>
            <a:r>
              <a:rPr lang="en-GB" sz="1800" i="1" dirty="0" smtClean="0"/>
              <a:t>sparks</a:t>
            </a:r>
            <a:r>
              <a:rPr lang="en-GB" sz="1800" dirty="0" smtClean="0"/>
              <a:t> or Electrical “E”s:</a:t>
            </a:r>
            <a:endParaRPr lang="en-GB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Efficiency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Eco-friendliness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Economy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Sparks earned – a final judgment on overall performance: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Red spark - worst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Blue spark - intermediate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Green spark – best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Timeline plots – showing exactly what happened and when: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Scenario: the given conditions for wind, sun and consumer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Controls: how visitor controlled the Fossil Fuels and Nuclear power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 smtClean="0"/>
              <a:t>Consequences: how the grid responded with energy storage and grid surplus/shortfall balance.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0" indent="0">
              <a:buNone/>
            </a:pPr>
            <a:r>
              <a:rPr lang="en-GB" sz="2200" dirty="0" smtClean="0"/>
              <a:t>Reports and other game related data are stored locally and in the online database*.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1900" dirty="0" smtClean="0"/>
              <a:t>*Created &amp; maintained by Ben </a:t>
            </a:r>
            <a:r>
              <a:rPr lang="en-GB" sz="1900" dirty="0" err="1" smtClean="0"/>
              <a:t>Winterleinweber</a:t>
            </a:r>
            <a:r>
              <a:rPr lang="en-GB" sz="1900" dirty="0"/>
              <a:t> </a:t>
            </a:r>
            <a:r>
              <a:rPr lang="en-GB" sz="1900" dirty="0" smtClean="0"/>
              <a:t>– for which much thanks!</a:t>
            </a:r>
            <a:endParaRPr lang="en-GB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236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58982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Report (online)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2" y="1268760"/>
            <a:ext cx="2608663" cy="5345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844824"/>
            <a:ext cx="14401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 descr="D:\Greening the Spark\Collaboration and Marketing\BrightonPy presentation\ec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68" y="1774431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reening the Spark\Collaboration and Marketing\BrightonPy presentation\econom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28" y="1778767"/>
            <a:ext cx="396000" cy="3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reening the Spark\Collaboration and Marketing\BrightonPy presentation\efficienc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88" y="1760175"/>
            <a:ext cx="396000" cy="4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86" y="1268760"/>
            <a:ext cx="2419337" cy="541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700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Part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91680" y="1596413"/>
            <a:ext cx="714752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rint(“Greening the Spark”) 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code_view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True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47" y="489595"/>
            <a:ext cx="2939405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4348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93" y="1319714"/>
            <a:ext cx="4634631" cy="5517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348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Simulator Application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316416" cy="5343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8319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Time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28800"/>
            <a:ext cx="8383369" cy="4593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574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8"/>
            <a:ext cx="8077200" cy="5328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W</a:t>
            </a:r>
            <a:r>
              <a:rPr lang="en-US" sz="1800" dirty="0" smtClean="0"/>
              <a:t>ind, sun  &amp; consumer demand change too slowly for young minds, as the timelines only contain one sample per hour.  “Bursts” create s</a:t>
            </a:r>
            <a:r>
              <a:rPr lang="en-GB" sz="1800" dirty="0" err="1" smtClean="0"/>
              <a:t>hort</a:t>
            </a:r>
            <a:r>
              <a:rPr lang="en-GB" sz="1800" dirty="0" smtClean="0"/>
              <a:t> term variability in the </a:t>
            </a:r>
            <a:r>
              <a:rPr lang="en-GB" sz="1800" dirty="0"/>
              <a:t>form </a:t>
            </a:r>
            <a:r>
              <a:rPr lang="en-GB" sz="1800" dirty="0" smtClean="0"/>
              <a:t>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gusts </a:t>
            </a:r>
            <a:r>
              <a:rPr lang="en-GB" sz="1800" dirty="0"/>
              <a:t>of wind, </a:t>
            </a: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clouds </a:t>
            </a:r>
            <a:r>
              <a:rPr lang="en-GB" sz="1800" dirty="0"/>
              <a:t>and </a:t>
            </a: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surges </a:t>
            </a:r>
            <a:r>
              <a:rPr lang="en-GB" sz="1800" dirty="0"/>
              <a:t>in consumer </a:t>
            </a:r>
            <a:r>
              <a:rPr lang="en-GB" sz="1800" dirty="0" smtClean="0"/>
              <a:t>demand</a:t>
            </a:r>
            <a:r>
              <a:rPr lang="en-GB" sz="1800" dirty="0"/>
              <a:t>.</a:t>
            </a:r>
            <a:endParaRPr lang="en-GB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/>
              <a:t>These are like randomly generated midi notes with start time, amplitude, attack, sustain and release </a:t>
            </a:r>
            <a:r>
              <a:rPr lang="en-GB" sz="1800" dirty="0" smtClean="0"/>
              <a:t>parameters randomised </a:t>
            </a:r>
            <a:r>
              <a:rPr lang="en-GB" sz="1800" dirty="0"/>
              <a:t>to create bursts lasting in the order of tens of seconds. This feature is only run in exhibit mode, as games run much faster than real time and bursts wouldn’t </a:t>
            </a:r>
            <a:r>
              <a:rPr lang="en-GB" sz="1800" dirty="0" smtClean="0"/>
              <a:t>get noticed.</a:t>
            </a: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8942"/>
            <a:ext cx="6048672" cy="2763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5421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oop </a:t>
            </a:r>
            <a:r>
              <a:rPr lang="en-US" dirty="0"/>
              <a:t>I</a:t>
            </a:r>
            <a:r>
              <a:rPr lang="en-US" dirty="0" smtClean="0"/>
              <a:t>teration 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9"/>
            <a:ext cx="80772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Utilities for running in endless loop: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Transition: detects when something changes, responds when due and unlocked (</a:t>
            </a:r>
            <a:r>
              <a:rPr lang="en-US" sz="2400" dirty="0" err="1" smtClean="0"/>
              <a:t>eg</a:t>
            </a:r>
            <a:r>
              <a:rPr lang="en-US" sz="2400" dirty="0" smtClean="0"/>
              <a:t>. movement detection, low storage)</a:t>
            </a:r>
          </a:p>
          <a:p>
            <a:r>
              <a:rPr lang="en-US" sz="2400" dirty="0" smtClean="0"/>
              <a:t>Timer: set, run and stop (</a:t>
            </a:r>
            <a:r>
              <a:rPr lang="en-US" sz="2400" dirty="0" err="1" smtClean="0"/>
              <a:t>eg</a:t>
            </a:r>
            <a:r>
              <a:rPr lang="en-US" sz="2400" dirty="0" smtClean="0"/>
              <a:t>. game reactivation)</a:t>
            </a:r>
            <a:endParaRPr lang="en-US" sz="2400" dirty="0"/>
          </a:p>
          <a:p>
            <a:r>
              <a:rPr lang="en-US" sz="2400" dirty="0" smtClean="0"/>
              <a:t>Scheduler: predefined, fixed &amp; random repeat (</a:t>
            </a:r>
            <a:r>
              <a:rPr lang="en-US" sz="2400" dirty="0" err="1" smtClean="0"/>
              <a:t>eg</a:t>
            </a:r>
            <a:r>
              <a:rPr lang="en-US" sz="2400" dirty="0" smtClean="0"/>
              <a:t>. bursts)</a:t>
            </a:r>
          </a:p>
          <a:p>
            <a:r>
              <a:rPr lang="en-US" sz="2400" dirty="0" smtClean="0"/>
              <a:t>Cycler: for cyclic function calls (</a:t>
            </a:r>
            <a:r>
              <a:rPr lang="en-US" sz="2400" dirty="0" err="1" smtClean="0"/>
              <a:t>eg</a:t>
            </a:r>
            <a:r>
              <a:rPr lang="en-US" sz="2400" dirty="0" smtClean="0"/>
              <a:t>. staggered ADC calls)</a:t>
            </a:r>
          </a:p>
          <a:p>
            <a:r>
              <a:rPr lang="en-US" sz="2400" dirty="0" err="1" smtClean="0"/>
              <a:t>Toggler</a:t>
            </a:r>
            <a:r>
              <a:rPr lang="en-US" sz="2400" dirty="0" smtClean="0"/>
              <a:t>: toggles binary variable</a:t>
            </a:r>
          </a:p>
          <a:p>
            <a:r>
              <a:rPr lang="en-US" sz="2400" dirty="0" smtClean="0"/>
              <a:t>Interlock: for managing shared resources (</a:t>
            </a:r>
            <a:r>
              <a:rPr lang="en-US" sz="2400" dirty="0" err="1" smtClean="0"/>
              <a:t>eg</a:t>
            </a:r>
            <a:r>
              <a:rPr lang="en-US" sz="2400" dirty="0" smtClean="0"/>
              <a:t>. representations)</a:t>
            </a:r>
          </a:p>
          <a:p>
            <a:r>
              <a:rPr lang="en-US" sz="2400" dirty="0" smtClean="0"/>
              <a:t>Sampler: averages over a number of samples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. reports)</a:t>
            </a:r>
          </a:p>
          <a:p>
            <a:r>
              <a:rPr lang="en-US" sz="2400" dirty="0" smtClean="0"/>
              <a:t>Bursts: short term events for static models (like midi)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845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9"/>
            <a:ext cx="80772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Audio comprises sound effects, ambient sounds and speech. Three voices are implemented: a robotic system voice and two guides: an Aussie “bloke” (Logan) and a woman of Indian heritage (</a:t>
            </a:r>
            <a:r>
              <a:rPr lang="en-US" sz="1600" dirty="0" err="1" smtClean="0"/>
              <a:t>Sajani</a:t>
            </a:r>
            <a:r>
              <a:rPr lang="en-US" sz="1600" dirty="0" smtClean="0"/>
              <a:t>)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Playlist handler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Plays playlists and single audio </a:t>
            </a:r>
            <a:r>
              <a:rPr lang="en-GB" sz="1600" dirty="0" smtClean="0"/>
              <a:t>files. These are managed in an Access database. 152 audio files, 20 predefined playlists, 1 calculated  for game results.</a:t>
            </a:r>
            <a:endParaRPr lang="en-GB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i="1" dirty="0" smtClean="0"/>
              <a:t>Sequential</a:t>
            </a:r>
            <a:r>
              <a:rPr lang="en-GB" sz="1600" dirty="0" smtClean="0"/>
              <a:t>, </a:t>
            </a:r>
            <a:r>
              <a:rPr lang="en-GB" sz="1600" dirty="0"/>
              <a:t>where the program stops until the list has finished playing, </a:t>
            </a:r>
            <a:r>
              <a:rPr lang="en-GB" sz="1600" i="1" dirty="0"/>
              <a:t>queued</a:t>
            </a:r>
            <a:r>
              <a:rPr lang="en-GB" sz="1600" dirty="0"/>
              <a:t>, where files are put in a queue and played in parallel with the program thread or in </a:t>
            </a:r>
            <a:r>
              <a:rPr lang="en-GB" sz="1600" i="1" dirty="0"/>
              <a:t>ambient</a:t>
            </a:r>
            <a:r>
              <a:rPr lang="en-GB" sz="1600" dirty="0"/>
              <a:t> mode, when audio files can play in parallel without being queued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Queue handling consists of two parts: adding a file to the queue and servicing the queue to play the next one when it comes due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Multi-version playlists can be called with a specific version, cyclic or random. This is to allow a variation in audio responses to common events</a:t>
            </a:r>
            <a:r>
              <a:rPr lang="en-GB" sz="16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GB" sz="1800" b="1" dirty="0"/>
              <a:t>Speech </a:t>
            </a:r>
            <a:r>
              <a:rPr lang="en-GB" sz="1800" b="1" dirty="0" smtClean="0"/>
              <a:t>synthesis </a:t>
            </a:r>
            <a:r>
              <a:rPr lang="en-GB" sz="1600" dirty="0" smtClean="0"/>
              <a:t>uses</a:t>
            </a:r>
            <a:r>
              <a:rPr lang="en-GB" sz="1600" dirty="0"/>
              <a:t> </a:t>
            </a:r>
            <a:r>
              <a:rPr lang="en-GB" sz="1600" dirty="0">
                <a:hlinkClick r:id="rId6"/>
              </a:rPr>
              <a:t>Google Cloud Services Text to </a:t>
            </a:r>
            <a:r>
              <a:rPr lang="en-GB" sz="1600" dirty="0" smtClean="0">
                <a:hlinkClick r:id="rId6"/>
              </a:rPr>
              <a:t>Speech</a:t>
            </a:r>
            <a:endParaRPr lang="en-GB" sz="1600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800" b="1" dirty="0" smtClean="0"/>
              <a:t>Sound </a:t>
            </a:r>
            <a:r>
              <a:rPr lang="en-GB" sz="1800" b="1" dirty="0"/>
              <a:t>effects</a:t>
            </a:r>
            <a:r>
              <a:rPr lang="en-GB" sz="1600" dirty="0"/>
              <a:t> are largely courtesy of </a:t>
            </a:r>
            <a:r>
              <a:rPr lang="en-GB" sz="1600" dirty="0" err="1">
                <a:hlinkClick r:id="rId7"/>
              </a:rPr>
              <a:t>Freesound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Post processing of the audio files is done in </a:t>
            </a:r>
            <a:r>
              <a:rPr lang="en-GB" sz="1600" dirty="0">
                <a:hlinkClick r:id="rId8"/>
              </a:rPr>
              <a:t>Ableton Live</a:t>
            </a:r>
            <a:r>
              <a:rPr lang="en-GB" sz="1600" dirty="0"/>
              <a:t> where necessary (</a:t>
            </a:r>
            <a:r>
              <a:rPr lang="en-GB" sz="1600" dirty="0" err="1"/>
              <a:t>eg</a:t>
            </a:r>
            <a:r>
              <a:rPr lang="en-GB" sz="1600" dirty="0"/>
              <a:t>. robotic GTS system voice) with the final editing being done in </a:t>
            </a:r>
            <a:r>
              <a:rPr lang="en-GB" sz="1600" dirty="0" err="1">
                <a:hlinkClick r:id="rId9"/>
              </a:rPr>
              <a:t>Goldwave</a:t>
            </a:r>
            <a:r>
              <a:rPr lang="en-GB" sz="16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124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“Greening the Spark” (GTS) is a hands-on model of a National Grid, a system for electricity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</a:t>
            </a:r>
            <a:r>
              <a:rPr lang="en-US" sz="1600" dirty="0" smtClean="0"/>
              <a:t>torage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Consumption</a:t>
            </a:r>
          </a:p>
          <a:p>
            <a:pPr marL="0" indent="0">
              <a:buNone/>
            </a:pPr>
            <a:r>
              <a:rPr lang="en-US" sz="2200" dirty="0" smtClean="0"/>
              <a:t>for promoting awareness of electrical energy as a vital part of our economy and the impact it can have on the environment.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200" dirty="0" smtClean="0"/>
              <a:t>It has been developed as a  prototype for 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Museum exhibit and hands-on game for kids and adults alike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Teaching </a:t>
            </a:r>
            <a:r>
              <a:rPr lang="en-US" sz="1600" dirty="0"/>
              <a:t>aid for use in schools and </a:t>
            </a:r>
            <a:r>
              <a:rPr lang="en-US" sz="1600" dirty="0" smtClean="0"/>
              <a:t>universities.</a:t>
            </a:r>
            <a:endParaRPr lang="en-US" sz="16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862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Greening the Spark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Future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39405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98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Museums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“Greening the Spark” is for installation </a:t>
            </a:r>
            <a:r>
              <a:rPr lang="en-GB" sz="2400" dirty="0"/>
              <a:t>in </a:t>
            </a:r>
            <a:r>
              <a:rPr lang="en-GB" sz="2400" dirty="0" smtClean="0"/>
              <a:t>hands-on </a:t>
            </a:r>
            <a:r>
              <a:rPr lang="en-GB" sz="2400" dirty="0"/>
              <a:t>science and technology </a:t>
            </a:r>
            <a:r>
              <a:rPr lang="en-GB" sz="2400" dirty="0" smtClean="0"/>
              <a:t>museums / centres </a:t>
            </a:r>
            <a:r>
              <a:rPr lang="en-GB" sz="2400" dirty="0"/>
              <a:t>around the world. </a:t>
            </a:r>
            <a:r>
              <a:rPr lang="en-GB" sz="2400" dirty="0" smtClean="0"/>
              <a:t>This requires: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F</a:t>
            </a:r>
            <a:r>
              <a:rPr lang="en-GB" sz="2400" dirty="0" smtClean="0"/>
              <a:t>unding</a:t>
            </a:r>
            <a:r>
              <a:rPr lang="en-GB" sz="2400" dirty="0"/>
              <a:t>, </a:t>
            </a:r>
            <a:endParaRPr lang="en-GB" sz="2400" dirty="0" smtClean="0"/>
          </a:p>
          <a:p>
            <a:r>
              <a:rPr lang="en-GB" sz="2400" dirty="0"/>
              <a:t>T</a:t>
            </a:r>
            <a:r>
              <a:rPr lang="en-GB" sz="2400" dirty="0" smtClean="0"/>
              <a:t>eaming </a:t>
            </a:r>
            <a:r>
              <a:rPr lang="en-GB" sz="2400" dirty="0"/>
              <a:t>up with an established exhibit design and installation team and </a:t>
            </a:r>
            <a:endParaRPr lang="en-GB" sz="2400" dirty="0" smtClean="0"/>
          </a:p>
          <a:p>
            <a:r>
              <a:rPr lang="en-GB" sz="2400" dirty="0"/>
              <a:t>F</a:t>
            </a:r>
            <a:r>
              <a:rPr lang="en-GB" sz="2400" dirty="0" smtClean="0"/>
              <a:t>inding </a:t>
            </a:r>
            <a:r>
              <a:rPr lang="en-GB" sz="2400" dirty="0"/>
              <a:t>a target venue willing to host it. </a:t>
            </a:r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i="1" dirty="0" smtClean="0"/>
              <a:t>Unfortunately</a:t>
            </a:r>
            <a:r>
              <a:rPr lang="en-GB" sz="2400" i="1" dirty="0"/>
              <a:t>, promotion and marketing are not my forte and efforts so far have come to </a:t>
            </a:r>
            <a:r>
              <a:rPr lang="en-GB" sz="2400" i="1" dirty="0" smtClean="0"/>
              <a:t>nought!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There's a great marketing opportunity here for someone who likes a challenge and is willing to put more money into a project than they will get out - at least in the short term.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Philanthropists welcome…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I'm happy to demonstrate the project at my flat (near the </a:t>
            </a:r>
            <a:r>
              <a:rPr lang="en-GB" sz="2400" dirty="0" smtClean="0"/>
              <a:t>i360, Brighton, UK) </a:t>
            </a:r>
            <a:r>
              <a:rPr lang="en-GB" sz="2400" dirty="0"/>
              <a:t>to anyone who's interested. Takes about 40 minutes, depending on the number of questions.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728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</a:t>
            </a:r>
            <a:r>
              <a:rPr lang="en-US" sz="2800" dirty="0" smtClean="0"/>
              <a:t>ish list for future innovations: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GUI control panels accessible over the internet</a:t>
            </a:r>
          </a:p>
          <a:p>
            <a:r>
              <a:rPr lang="en-US" sz="2400" dirty="0" smtClean="0"/>
              <a:t>AI driven grid management</a:t>
            </a:r>
          </a:p>
          <a:p>
            <a:r>
              <a:rPr lang="en-US" sz="2400" dirty="0" smtClean="0"/>
              <a:t>Better data </a:t>
            </a:r>
            <a:r>
              <a:rPr lang="en-US" sz="2400" dirty="0" err="1" smtClean="0"/>
              <a:t>visualisation</a:t>
            </a:r>
            <a:endParaRPr lang="en-US" sz="2400" dirty="0" smtClean="0"/>
          </a:p>
          <a:p>
            <a:r>
              <a:rPr lang="en-US" sz="2400" dirty="0" smtClean="0"/>
              <a:t>Modular hardware for expansion of control panels</a:t>
            </a:r>
          </a:p>
          <a:p>
            <a:r>
              <a:rPr lang="en-US" sz="2400" dirty="0" smtClean="0"/>
              <a:t>Live streaming of real National Grid data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877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 and universities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“Greening the Spark” is provided as an </a:t>
            </a:r>
            <a:r>
              <a:rPr lang="en-US" sz="2600" i="1" dirty="0" smtClean="0"/>
              <a:t>open-source</a:t>
            </a:r>
            <a:r>
              <a:rPr lang="en-US" sz="2600" dirty="0" smtClean="0"/>
              <a:t>  project acting as a blueprint for an interdisciplinary approach to system design, building and development.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600" dirty="0" smtClean="0"/>
              <a:t>Key selling points:</a:t>
            </a:r>
          </a:p>
          <a:p>
            <a:r>
              <a:rPr lang="en-US" sz="2400" dirty="0" smtClean="0"/>
              <a:t>Modular open source hardware and software</a:t>
            </a:r>
          </a:p>
          <a:p>
            <a:r>
              <a:rPr lang="en-US" sz="2400" dirty="0"/>
              <a:t>Embraces design, modelling, gaming, </a:t>
            </a:r>
            <a:r>
              <a:rPr lang="en-US" sz="2400" dirty="0" smtClean="0"/>
              <a:t>spreadsheets, programming</a:t>
            </a:r>
            <a:r>
              <a:rPr lang="en-US" sz="2400" dirty="0"/>
              <a:t>, </a:t>
            </a:r>
            <a:r>
              <a:rPr lang="en-US" sz="2400" dirty="0" err="1"/>
              <a:t>IoT</a:t>
            </a:r>
            <a:r>
              <a:rPr lang="en-US" sz="2400" dirty="0"/>
              <a:t>, electronics and </a:t>
            </a:r>
            <a:r>
              <a:rPr lang="en-US" sz="2400" dirty="0" smtClean="0"/>
              <a:t>mathematics</a:t>
            </a:r>
          </a:p>
          <a:p>
            <a:r>
              <a:rPr lang="en-US" sz="2400" dirty="0" smtClean="0"/>
              <a:t>Encourages teamwork and innovation</a:t>
            </a:r>
            <a:endParaRPr lang="en-US" sz="2400" dirty="0"/>
          </a:p>
          <a:p>
            <a:r>
              <a:rPr lang="en-US" sz="2400" dirty="0" smtClean="0"/>
              <a:t>Promotes energy costs and </a:t>
            </a:r>
            <a:r>
              <a:rPr lang="en-US" sz="2400" dirty="0"/>
              <a:t>climate change </a:t>
            </a:r>
            <a:r>
              <a:rPr lang="en-US" sz="2400" dirty="0" smtClean="0"/>
              <a:t>awareness</a:t>
            </a:r>
          </a:p>
          <a:p>
            <a:r>
              <a:rPr lang="en-US" sz="2400" dirty="0" smtClean="0"/>
              <a:t>Unlimited scope for development, including: new models &amp; theming, remote access, live streaming of National Grid data, </a:t>
            </a:r>
            <a:r>
              <a:rPr lang="en-US" sz="2400" dirty="0"/>
              <a:t>networking with other </a:t>
            </a:r>
            <a:r>
              <a:rPr lang="en-US" sz="2400" dirty="0" smtClean="0"/>
              <a:t>installations, GUI design, AI control, data analysis and presentation, 3D printing etc.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5909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99592" y="1471862"/>
            <a:ext cx="8077200" cy="501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Greening </a:t>
            </a:r>
            <a:r>
              <a:rPr lang="en-US" sz="2000" b="1" dirty="0" smtClean="0"/>
              <a:t>the </a:t>
            </a:r>
            <a:r>
              <a:rPr lang="en-US" sz="2000" b="1" dirty="0" smtClean="0"/>
              <a:t>Spark 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2000" b="1" dirty="0" smtClean="0"/>
              <a:t>Online </a:t>
            </a:r>
            <a:r>
              <a:rPr lang="en-US" sz="2000" b="1" dirty="0"/>
              <a:t>results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www.greening-the-spark.com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	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://gts-app-5fdd78ff9026.herokuapp.com/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55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2808312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2808312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04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99592" y="1628800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Hackspace Magazine:</a:t>
            </a:r>
          </a:p>
          <a:p>
            <a:pPr marL="0" indent="0">
              <a:buNone/>
            </a:pPr>
            <a:r>
              <a:rPr lang="en-GB" sz="1800" dirty="0"/>
              <a:t>Six page spread in the Raspberry Pi publication “</a:t>
            </a:r>
            <a:r>
              <a:rPr lang="en-GB" sz="1800" dirty="0" err="1"/>
              <a:t>HackSpace</a:t>
            </a:r>
            <a:r>
              <a:rPr lang="en-GB" sz="1800" dirty="0"/>
              <a:t>” magazine – pages 32-37, issue #</a:t>
            </a:r>
            <a:r>
              <a:rPr lang="en-GB" sz="1800" dirty="0" smtClean="0"/>
              <a:t>65, April 2023.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https://www.greening-the-spark.com/2023/04/03/hackspace-does-gts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err="1" smtClean="0"/>
              <a:t>MagPi</a:t>
            </a:r>
            <a:r>
              <a:rPr lang="en-US" sz="2400" dirty="0" smtClean="0"/>
              <a:t> Magazine:</a:t>
            </a:r>
          </a:p>
          <a:p>
            <a:pPr marL="0" indent="0">
              <a:buNone/>
            </a:pPr>
            <a:r>
              <a:rPr lang="en-GB" sz="1800" dirty="0"/>
              <a:t>Two page feature – more like an interview really.</a:t>
            </a:r>
          </a:p>
          <a:p>
            <a:pPr marL="0" indent="0">
              <a:buNone/>
            </a:pPr>
            <a:r>
              <a:rPr lang="en-GB" sz="1800" dirty="0"/>
              <a:t>Pages 22-23, issue #</a:t>
            </a:r>
            <a:r>
              <a:rPr lang="en-GB" sz="1800" dirty="0" smtClean="0"/>
              <a:t>129, </a:t>
            </a:r>
            <a:r>
              <a:rPr lang="en-GB" sz="1800" dirty="0"/>
              <a:t>May 2023.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https://www.greening-the-spark.com/2023/05/14/magpi-does-gts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35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509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Software: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 models were developed in a Python 3.7 on a PC running Windows 10.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 target environment is a Raspberry Pi 4B,  </a:t>
            </a:r>
            <a:r>
              <a:rPr lang="en-US" sz="1800" dirty="0"/>
              <a:t>running </a:t>
            </a:r>
            <a:r>
              <a:rPr lang="en-US" sz="1800" dirty="0" err="1"/>
              <a:t>Raspbian</a:t>
            </a:r>
            <a:r>
              <a:rPr lang="en-US" sz="1800" dirty="0"/>
              <a:t> GNU/Linux 10 (buster</a:t>
            </a:r>
            <a:r>
              <a:rPr lang="en-US" sz="1800" dirty="0" smtClean="0"/>
              <a:t>), operated remotely from </a:t>
            </a:r>
            <a:r>
              <a:rPr lang="en-US" sz="1800" dirty="0"/>
              <a:t>a</a:t>
            </a:r>
            <a:r>
              <a:rPr lang="en-US" sz="1800" dirty="0" smtClean="0"/>
              <a:t> PC or mobile device. Python IDE is </a:t>
            </a:r>
            <a:r>
              <a:rPr lang="en-US" sz="1800" dirty="0" err="1" smtClean="0"/>
              <a:t>Thonny</a:t>
            </a:r>
            <a:r>
              <a:rPr lang="en-US" sz="1800" dirty="0" smtClean="0"/>
              <a:t> 3.3.3.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Code: approximately  10,000 lines of Python, excluding third party software and test programs.</a:t>
            </a:r>
            <a:endParaRPr lang="en-US" sz="22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500" dirty="0" smtClean="0"/>
              <a:t>Hardware: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Visitor &amp; staff control panels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Grid </a:t>
            </a:r>
            <a:r>
              <a:rPr lang="en-US" sz="1800" dirty="0" smtClean="0"/>
              <a:t>Monitoring </a:t>
            </a:r>
            <a:r>
              <a:rPr lang="en-US" sz="1800" dirty="0"/>
              <a:t>and </a:t>
            </a:r>
            <a:r>
              <a:rPr lang="en-US" sz="1800" dirty="0" smtClean="0"/>
              <a:t>Control System panel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Dynamic representations of wind and solar farms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Themed landscape &amp; signage to provide context and information</a:t>
            </a:r>
          </a:p>
          <a:p>
            <a:pPr marL="57150" indent="0">
              <a:buNone/>
            </a:pPr>
            <a:endParaRPr lang="en-US" sz="1800" dirty="0" smtClean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45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Greening the Spark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Museum Installation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39405" cy="29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28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following infrastructure elements of a typical national electricity grid are modelled in software:</a:t>
            </a:r>
          </a:p>
          <a:p>
            <a:pPr marL="0" indent="0">
              <a:buNone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Wind 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Solar</a:t>
            </a:r>
            <a:r>
              <a:rPr lang="en-US" sz="1800" dirty="0"/>
              <a:t> </a:t>
            </a:r>
            <a:r>
              <a:rPr lang="en-US" sz="1800" dirty="0" smtClean="0"/>
              <a:t>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Fossil fuels 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Nuclear </a:t>
            </a:r>
            <a:r>
              <a:rPr lang="en-US" sz="1800" dirty="0" smtClean="0"/>
              <a:t>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Battery </a:t>
            </a:r>
            <a:r>
              <a:rPr lang="en-US" sz="1800" dirty="0"/>
              <a:t>storage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Pumped hydroelectric storage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Grid monitoring and control system</a:t>
            </a:r>
            <a:endParaRPr lang="en-US" sz="18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8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32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1999" y="269632"/>
            <a:ext cx="612718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Scenarios are presented as predefined models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</a:t>
            </a:r>
            <a:r>
              <a:rPr lang="en-US" sz="1800" dirty="0" smtClean="0"/>
              <a:t>eather (wind, sun)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</a:t>
            </a:r>
            <a:r>
              <a:rPr lang="en-US" sz="1800" dirty="0" smtClean="0"/>
              <a:t>onsumer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/>
              <a:t>Randomisation</a:t>
            </a:r>
            <a:r>
              <a:rPr lang="en-US" sz="1800" dirty="0" smtClean="0"/>
              <a:t> &amp; bursts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Forecasts are provided for each scenario.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Fossil fuels and nuclear power generation are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under operator control (game mode) 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autonomously by a Non-Renewables Management System (exhibit mode).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Storage elements are autonomous and controlled by a Storage Management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Overall management of the grid is provided by the Grid Monitoring and Control </a:t>
            </a:r>
            <a:r>
              <a:rPr lang="en-US" sz="2200" dirty="0"/>
              <a:t>System, </a:t>
            </a:r>
            <a:r>
              <a:rPr lang="en-US" sz="2200" dirty="0" smtClean="0"/>
              <a:t>based </a:t>
            </a:r>
            <a:r>
              <a:rPr lang="en-US" sz="2200" dirty="0"/>
              <a:t>on spacecraft </a:t>
            </a:r>
            <a:r>
              <a:rPr lang="en-US" sz="2200" dirty="0" smtClean="0"/>
              <a:t>M&amp;C</a:t>
            </a:r>
            <a:endParaRPr lang="en-US" sz="2200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9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3557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Grid – Power &amp; Control</a:t>
            </a:r>
            <a:endParaRPr lang="en-US" dirty="0"/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35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1586"/>
            <a:ext cx="8233037" cy="533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008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70503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Grid Monitoring and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dirty="0" smtClean="0"/>
              <a:t>At the heart of the GTS is the Grid </a:t>
            </a:r>
            <a:r>
              <a:rPr lang="en-US" sz="2400" dirty="0"/>
              <a:t>M</a:t>
            </a:r>
            <a:r>
              <a:rPr lang="en-US" sz="2400" dirty="0" smtClean="0"/>
              <a:t>onitoring and Control </a:t>
            </a:r>
            <a:r>
              <a:rPr lang="en-US" sz="2400" dirty="0"/>
              <a:t>S</a:t>
            </a:r>
            <a:r>
              <a:rPr lang="en-US" sz="2400" dirty="0" smtClean="0"/>
              <a:t>ystem which manages the grid and connected elements, providing the following functions: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Reception of telemetry from grid elements containing power, energy and status information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Operator interface for manual monitoring and control via a control panel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Grid control laws for </a:t>
            </a:r>
            <a:r>
              <a:rPr lang="en-US" sz="1800" dirty="0" smtClean="0"/>
              <a:t>determining how power is allocated to / from the </a:t>
            </a:r>
            <a:r>
              <a:rPr lang="en-US" sz="1800" dirty="0"/>
              <a:t>grid </a:t>
            </a:r>
            <a:r>
              <a:rPr lang="en-US" sz="1800" dirty="0" smtClean="0"/>
              <a:t>elements, implemented as:</a:t>
            </a:r>
          </a:p>
          <a:p>
            <a:pPr lvl="2"/>
            <a:r>
              <a:rPr lang="en-US" sz="1600" dirty="0" smtClean="0"/>
              <a:t>Non-renewables Management System for controlling the power generated by the fossil fuels and nuclear power stations</a:t>
            </a:r>
          </a:p>
          <a:p>
            <a:pPr lvl="2"/>
            <a:r>
              <a:rPr lang="en-US" sz="1600" dirty="0" smtClean="0"/>
              <a:t>Storage </a:t>
            </a:r>
            <a:r>
              <a:rPr lang="en-US" sz="1600" dirty="0"/>
              <a:t>Management System determining when and where energy is to be stored / </a:t>
            </a:r>
            <a:r>
              <a:rPr lang="en-US" sz="1600" dirty="0" smtClean="0"/>
              <a:t>retrieved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/>
              <a:t>Telecommand</a:t>
            </a:r>
            <a:r>
              <a:rPr lang="en-US" sz="1800" dirty="0" smtClean="0"/>
              <a:t> system for transmitting control information to </a:t>
            </a:r>
            <a:r>
              <a:rPr lang="en-US" sz="1800" dirty="0"/>
              <a:t>each </a:t>
            </a:r>
            <a:r>
              <a:rPr lang="en-US" sz="1800" dirty="0" smtClean="0"/>
              <a:t>element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Calculation of derived data, such as cumulative energy,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,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footprint and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Generation and collection of data for game results display, further inspection and analysis</a:t>
            </a:r>
          </a:p>
        </p:txBody>
      </p:sp>
      <p:pic>
        <p:nvPicPr>
          <p:cNvPr id="2050" name="Picture 2" descr="D:\Projects\Greening the Spark\Documentation\sp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3" y="260648"/>
            <a:ext cx="1211213" cy="12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051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3841</Words>
  <Application>Microsoft Office PowerPoint</Application>
  <PresentationFormat>On-screen Show (4:3)</PresentationFormat>
  <Paragraphs>456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Training</vt:lpstr>
      <vt:lpstr>Greening the Spark # ONE LINE AT A TIME a hands-on model for museums</vt:lpstr>
      <vt:lpstr>Career Summary</vt:lpstr>
      <vt:lpstr>Introduction</vt:lpstr>
      <vt:lpstr>Implementation</vt:lpstr>
      <vt:lpstr>Part I</vt:lpstr>
      <vt:lpstr>Infrastructure</vt:lpstr>
      <vt:lpstr>The models</vt:lpstr>
      <vt:lpstr>The Grid – Power &amp; Control</vt:lpstr>
      <vt:lpstr>Grid Monitoring and Control</vt:lpstr>
      <vt:lpstr>Example scenario</vt:lpstr>
      <vt:lpstr>Representations</vt:lpstr>
      <vt:lpstr>Layout and theming</vt:lpstr>
      <vt:lpstr>The experience</vt:lpstr>
      <vt:lpstr>Visitor &amp; staff control panels</vt:lpstr>
      <vt:lpstr>Control panel i/f schematic</vt:lpstr>
      <vt:lpstr>Control panel i/f actual</vt:lpstr>
      <vt:lpstr>Monitoring and Control Panel</vt:lpstr>
      <vt:lpstr>Monitoring and Control Panel</vt:lpstr>
      <vt:lpstr>Difficulty levels</vt:lpstr>
      <vt:lpstr>Videos</vt:lpstr>
      <vt:lpstr>Reporting</vt:lpstr>
      <vt:lpstr>Simulation Report (online)</vt:lpstr>
      <vt:lpstr># Part II</vt:lpstr>
      <vt:lpstr>Software Architecture</vt:lpstr>
      <vt:lpstr>Main Simulator Application</vt:lpstr>
      <vt:lpstr>Simulation Time</vt:lpstr>
      <vt:lpstr>Bursts</vt:lpstr>
      <vt:lpstr>Loop Iteration Classes</vt:lpstr>
      <vt:lpstr>Audio</vt:lpstr>
      <vt:lpstr>Part III</vt:lpstr>
      <vt:lpstr>Museums</vt:lpstr>
      <vt:lpstr>Development</vt:lpstr>
      <vt:lpstr>Schools and universities</vt:lpstr>
      <vt:lpstr>Websites</vt:lpstr>
      <vt:lpstr>Publications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2021-01-07T08:50:41Z</dcterms:created>
  <dcterms:modified xsi:type="dcterms:W3CDTF">2024-02-08T10:54:54Z</dcterms:modified>
</cp:coreProperties>
</file>